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87" r:id="rId3"/>
    <p:sldId id="389" r:id="rId4"/>
    <p:sldId id="390" r:id="rId5"/>
    <p:sldId id="391" r:id="rId6"/>
    <p:sldId id="388" r:id="rId7"/>
    <p:sldId id="398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399" r:id="rId16"/>
    <p:sldId id="400" r:id="rId17"/>
    <p:sldId id="446" r:id="rId18"/>
    <p:sldId id="4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976A1-0BA9-BF4D-AD29-FC2193043763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AE3D2-CE8F-4340-9ABD-63DD1E58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AE3D2-CE8F-4340-9ABD-63DD1E589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8B7B-588F-3A44-8851-4D6898A97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990C3-DCFB-554D-9B23-C7E96EC41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B96F-F2BD-0441-BF0E-91CA01EA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088A1-A82B-004C-AB75-8EF59892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8D554-E69E-854C-B010-C766931F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EC48-9430-154A-BCA2-0D27EA99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4AA2F-3B02-E148-9BD8-8C9ED7F7F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A134D-ADA8-A340-92E1-6B00FD28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8AA05-F974-984A-BB73-69609173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2CB6-58D0-C347-BA12-50B03C83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4861C-6913-BD4E-A7EC-EBA9468DB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BC08B-9C25-5D48-8359-4463E5984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9E27-2B66-7E49-A3D4-B56246ED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23561-F9EF-E849-B347-4680C599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E648-1A31-C641-BC9E-A5FB1E52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6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9202-9FB4-F342-97C0-5B47ABD7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2F77-B178-514E-836F-584DDD897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5A6F2-6BD4-C241-B018-1D5E7149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BD8A-2D36-1541-96C6-9CEC4E7B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3452-DE70-C848-B556-AB0FA7E8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0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FFE9-03D3-D64F-81C8-1131A001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5532E-3A64-B34A-8F1E-32628C34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164B1-8629-1F47-AA37-BB93FF9C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3FD29-1CD0-5544-9E23-F8E5DD73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47B12-E173-8D4F-AD04-E06472FE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1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A8D7-6509-BF4A-BD60-4EC87C43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43AD-E460-6E42-A890-93C27A5DA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156B4-3DC8-7B48-8049-B905E266D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C3AFA-E356-284D-A2AC-FBCA25EB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95F8A-D837-654F-BFAB-C111C3C6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BC40A-C056-4E4D-805F-F871811F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11A4-BDDA-9647-A112-BFB29F6E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A4783-E6C3-2943-B518-D37833516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2B6F4-0B34-5B46-B91D-37AA0DAA1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010B0-CEA3-774D-AC32-A02C665AD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53875-C90C-6240-816A-A0BB571F0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3E207-3F76-BE4E-AFAA-24AFDA4C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BCA7B-75DB-204C-AE09-4CADC735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7860A-E9D8-6946-9433-09274A20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B93B-7107-C044-B2DD-770C70D5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3E0C5-B68F-4C4E-9708-DFDEC0AB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9718F-6DD5-6441-A5C3-5F1F832B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BA78A-B525-EE44-9445-5E47F418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B5D56-CE80-A644-9758-4D831751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11F8E-5DD0-384E-A890-B9654063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AD2BE-9B15-E74C-AB46-89FF8318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B47D-429C-864C-ADAD-F9A8F219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1383-5E36-364D-9B23-D19CA251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E99F8-CF77-4B4A-AE42-50B6C0D47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95A75-F90D-124F-8C1C-B2D3232B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5C933-AB9B-8342-B2BF-30048FAB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22F12-71B8-0F4A-9060-9ABEE9DB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1F7A-E6ED-FB42-8E6A-2A0A3DCD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31ACD-1A62-D044-B94A-09E49BCF1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98ED0-FF14-E745-B42B-AE9D1FCDA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3277B-10F3-0B4E-B429-41666274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0540F-3120-564B-B76D-EAA51C3A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9DCBC-EB6A-6742-AA31-314C7030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C3B61-11DA-CF44-B42D-A26A61B7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1F12A-33D6-DC45-8CE0-BAE9EC73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AF1-5FA9-794B-B3AD-FBA6BBD5B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FD77-E5FC-B946-B2CC-49BBA1921808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B41CB-5EE8-3D46-BAFF-6B27F5628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013D-F34A-8444-BD7A-8DDDB1B3B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56BB-E1AD-CE49-87CF-4C8F1361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3C96-2322-E04C-B155-4F5A9CFF9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47941"/>
          </a:xfrm>
        </p:spPr>
        <p:txBody>
          <a:bodyPr>
            <a:normAutofit/>
          </a:bodyPr>
          <a:lstStyle/>
          <a:p>
            <a:r>
              <a:rPr lang="en-US" dirty="0"/>
              <a:t>Lobster Data Collection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Jeremy Prince</a:t>
            </a:r>
            <a:br>
              <a:rPr lang="en-US" dirty="0"/>
            </a:br>
            <a:r>
              <a:rPr lang="en-US" dirty="0"/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265722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9BFBF-FEB4-4B41-9FC5-4CB1240D5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86280" y="1518760"/>
            <a:ext cx="5659028" cy="42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5010E-4E06-4E40-B6E2-D31907CC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20962" y="1518760"/>
            <a:ext cx="5659028" cy="42385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5F29D-8CA5-D74C-AC4B-F7983B348D02}"/>
              </a:ext>
            </a:extLst>
          </p:cNvPr>
          <p:cNvSpPr txBox="1"/>
          <p:nvPr/>
        </p:nvSpPr>
        <p:spPr>
          <a:xfrm>
            <a:off x="9440564" y="1006556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Panulirus</a:t>
            </a:r>
            <a:r>
              <a:rPr lang="en-US" b="1" i="1" dirty="0"/>
              <a:t> </a:t>
            </a:r>
            <a:r>
              <a:rPr lang="en-US" b="1" i="1" dirty="0" err="1"/>
              <a:t>pencilatus</a:t>
            </a:r>
            <a:endParaRPr lang="en-AU" dirty="0"/>
          </a:p>
          <a:p>
            <a:pPr algn="ctr"/>
            <a:r>
              <a:rPr lang="en-US" dirty="0"/>
              <a:t>Immature Female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4D342F-2EAA-F342-8716-D9D9435F725A}"/>
              </a:ext>
            </a:extLst>
          </p:cNvPr>
          <p:cNvCxnSpPr>
            <a:cxnSpLocks/>
          </p:cNvCxnSpPr>
          <p:nvPr/>
        </p:nvCxnSpPr>
        <p:spPr>
          <a:xfrm flipH="1">
            <a:off x="6574611" y="4364182"/>
            <a:ext cx="3777148" cy="8507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DA480A-0157-1742-9069-0897D8544C28}"/>
              </a:ext>
            </a:extLst>
          </p:cNvPr>
          <p:cNvSpPr txBox="1"/>
          <p:nvPr/>
        </p:nvSpPr>
        <p:spPr>
          <a:xfrm>
            <a:off x="9407816" y="3624333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Setose</a:t>
            </a:r>
            <a:r>
              <a:rPr lang="en-US" dirty="0"/>
              <a:t> (hairy) pleopods for holding eggs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DB563-2944-B645-BCDF-6313C188092C}"/>
              </a:ext>
            </a:extLst>
          </p:cNvPr>
          <p:cNvCxnSpPr>
            <a:cxnSpLocks/>
          </p:cNvCxnSpPr>
          <p:nvPr/>
        </p:nvCxnSpPr>
        <p:spPr>
          <a:xfrm flipH="1">
            <a:off x="2204785" y="4270664"/>
            <a:ext cx="8030260" cy="4316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A188EC-EA91-9548-8F4A-28BBDBCF6B8A}"/>
              </a:ext>
            </a:extLst>
          </p:cNvPr>
          <p:cNvCxnSpPr>
            <a:cxnSpLocks/>
          </p:cNvCxnSpPr>
          <p:nvPr/>
        </p:nvCxnSpPr>
        <p:spPr>
          <a:xfrm flipH="1">
            <a:off x="6960875" y="2875807"/>
            <a:ext cx="3274170" cy="70176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6AA4DD-AFFB-4444-892B-9D3199D20422}"/>
              </a:ext>
            </a:extLst>
          </p:cNvPr>
          <p:cNvSpPr txBox="1"/>
          <p:nvPr/>
        </p:nvSpPr>
        <p:spPr>
          <a:xfrm>
            <a:off x="9597081" y="2483096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softened windows</a:t>
            </a:r>
          </a:p>
        </p:txBody>
      </p:sp>
    </p:spTree>
    <p:extLst>
      <p:ext uri="{BB962C8B-B14F-4D97-AF65-F5344CB8AC3E}">
        <p14:creationId xmlns:p14="http://schemas.microsoft.com/office/powerpoint/2010/main" val="237919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00A44-570D-DD4D-87A9-AF3EDBB75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7800" y="1351436"/>
            <a:ext cx="5878723" cy="44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9849AC-EA0C-CE48-B3C0-97443FAEA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54863" y="1351436"/>
            <a:ext cx="5878723" cy="44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F3DE33-89C3-A24B-9371-0C6AA437127F}"/>
              </a:ext>
            </a:extLst>
          </p:cNvPr>
          <p:cNvSpPr txBox="1"/>
          <p:nvPr/>
        </p:nvSpPr>
        <p:spPr>
          <a:xfrm>
            <a:off x="8942172" y="1722098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Panulirus</a:t>
            </a:r>
            <a:r>
              <a:rPr lang="en-US" b="1" i="1" dirty="0"/>
              <a:t> </a:t>
            </a:r>
            <a:r>
              <a:rPr lang="en-US" b="1" i="1" dirty="0" err="1"/>
              <a:t>ornatus</a:t>
            </a:r>
            <a:endParaRPr lang="en-AU" dirty="0"/>
          </a:p>
          <a:p>
            <a:pPr algn="ctr"/>
            <a:r>
              <a:rPr lang="en-US" dirty="0"/>
              <a:t>Adult Male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42A224-0C3E-A845-A7C7-C1487B69251E}"/>
              </a:ext>
            </a:extLst>
          </p:cNvPr>
          <p:cNvCxnSpPr>
            <a:cxnSpLocks/>
          </p:cNvCxnSpPr>
          <p:nvPr/>
        </p:nvCxnSpPr>
        <p:spPr>
          <a:xfrm flipH="1">
            <a:off x="6827863" y="2994354"/>
            <a:ext cx="2650674" cy="215180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24D922-A305-A142-A6B1-727484AEBEB5}"/>
              </a:ext>
            </a:extLst>
          </p:cNvPr>
          <p:cNvCxnSpPr>
            <a:cxnSpLocks/>
          </p:cNvCxnSpPr>
          <p:nvPr/>
        </p:nvCxnSpPr>
        <p:spPr>
          <a:xfrm flipH="1">
            <a:off x="2702615" y="2787567"/>
            <a:ext cx="6608653" cy="221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EBB571-1A42-6143-8315-EA878690E38C}"/>
              </a:ext>
            </a:extLst>
          </p:cNvPr>
          <p:cNvSpPr txBox="1"/>
          <p:nvPr/>
        </p:nvSpPr>
        <p:spPr>
          <a:xfrm>
            <a:off x="8942173" y="2602901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Penile Processes</a:t>
            </a:r>
          </a:p>
        </p:txBody>
      </p:sp>
    </p:spTree>
    <p:extLst>
      <p:ext uri="{BB962C8B-B14F-4D97-AF65-F5344CB8AC3E}">
        <p14:creationId xmlns:p14="http://schemas.microsoft.com/office/powerpoint/2010/main" val="428221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7F7752-C81E-2A44-90E8-5931B3E5E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1217" y="1149622"/>
            <a:ext cx="5826278" cy="436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8660F4-09F4-8D4C-AEDF-242A52FB9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32626" y="1149622"/>
            <a:ext cx="5826279" cy="43638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BE3B1-B561-674B-91C2-9678BD242FF7}"/>
              </a:ext>
            </a:extLst>
          </p:cNvPr>
          <p:cNvSpPr txBox="1"/>
          <p:nvPr/>
        </p:nvSpPr>
        <p:spPr>
          <a:xfrm>
            <a:off x="8942172" y="1722098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Panulirus</a:t>
            </a:r>
            <a:r>
              <a:rPr lang="en-US" b="1" i="1" dirty="0"/>
              <a:t> </a:t>
            </a:r>
            <a:r>
              <a:rPr lang="en-US" b="1" i="1" dirty="0" err="1"/>
              <a:t>ornatus</a:t>
            </a:r>
            <a:endParaRPr lang="en-AU" dirty="0"/>
          </a:p>
          <a:p>
            <a:pPr algn="ctr"/>
            <a:r>
              <a:rPr lang="en-US" dirty="0"/>
              <a:t>Adult Female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1B466C-AFFB-4F4E-B95F-A16ABEDCC295}"/>
              </a:ext>
            </a:extLst>
          </p:cNvPr>
          <p:cNvCxnSpPr>
            <a:cxnSpLocks/>
          </p:cNvCxnSpPr>
          <p:nvPr/>
        </p:nvCxnSpPr>
        <p:spPr>
          <a:xfrm flipH="1" flipV="1">
            <a:off x="6304935" y="3206705"/>
            <a:ext cx="3089788" cy="54375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688EB5-269C-4A4A-AF83-499A17982927}"/>
              </a:ext>
            </a:extLst>
          </p:cNvPr>
          <p:cNvSpPr txBox="1"/>
          <p:nvPr/>
        </p:nvSpPr>
        <p:spPr>
          <a:xfrm>
            <a:off x="9141277" y="3565795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Remains of </a:t>
            </a:r>
            <a:r>
              <a:rPr lang="en-US" dirty="0" err="1"/>
              <a:t>tarspot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DE923-63CA-3B4D-8A3A-9A2ADC390C9E}"/>
              </a:ext>
            </a:extLst>
          </p:cNvPr>
          <p:cNvSpPr txBox="1"/>
          <p:nvPr/>
        </p:nvSpPr>
        <p:spPr>
          <a:xfrm>
            <a:off x="9013458" y="2691703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 windows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074271-0F51-174F-A997-1D17E46E1407}"/>
              </a:ext>
            </a:extLst>
          </p:cNvPr>
          <p:cNvCxnSpPr>
            <a:cxnSpLocks/>
          </p:cNvCxnSpPr>
          <p:nvPr/>
        </p:nvCxnSpPr>
        <p:spPr>
          <a:xfrm flipH="1" flipV="1">
            <a:off x="6376219" y="2873189"/>
            <a:ext cx="3224981" cy="830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926593-2D9E-434B-9C0F-8F4DFF6EB3B1}"/>
              </a:ext>
            </a:extLst>
          </p:cNvPr>
          <p:cNvSpPr txBox="1"/>
          <p:nvPr/>
        </p:nvSpPr>
        <p:spPr>
          <a:xfrm>
            <a:off x="8887710" y="5336275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 windows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1059E5-9876-7844-BCDB-462030488C8B}"/>
              </a:ext>
            </a:extLst>
          </p:cNvPr>
          <p:cNvCxnSpPr>
            <a:cxnSpLocks/>
          </p:cNvCxnSpPr>
          <p:nvPr/>
        </p:nvCxnSpPr>
        <p:spPr>
          <a:xfrm flipH="1">
            <a:off x="2396836" y="5526063"/>
            <a:ext cx="7078617" cy="57914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8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BEB5D-2C5B-F943-864F-6CE73718D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90301" y="1618556"/>
            <a:ext cx="5500254" cy="411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7E90C6-E013-B84D-9D26-E955BEEAE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29353" y="1618555"/>
            <a:ext cx="5500253" cy="41196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9ECE6E-40A4-A043-B920-7B3FEB255992}"/>
              </a:ext>
            </a:extLst>
          </p:cNvPr>
          <p:cNvSpPr txBox="1"/>
          <p:nvPr/>
        </p:nvSpPr>
        <p:spPr>
          <a:xfrm>
            <a:off x="8942172" y="1722098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Panulirus</a:t>
            </a:r>
            <a:r>
              <a:rPr lang="en-US" b="1" i="1" dirty="0"/>
              <a:t> versicolor</a:t>
            </a:r>
            <a:endParaRPr lang="en-AU" dirty="0"/>
          </a:p>
          <a:p>
            <a:pPr algn="ctr"/>
            <a:r>
              <a:rPr lang="en-US" dirty="0"/>
              <a:t>Adult Male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8E6C44-855D-2A4F-8E7E-3AF06E82808E}"/>
              </a:ext>
            </a:extLst>
          </p:cNvPr>
          <p:cNvCxnSpPr>
            <a:cxnSpLocks/>
          </p:cNvCxnSpPr>
          <p:nvPr/>
        </p:nvCxnSpPr>
        <p:spPr>
          <a:xfrm flipH="1">
            <a:off x="7024255" y="2994354"/>
            <a:ext cx="2454282" cy="4346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B96599-CC4E-4646-8C01-DDEBA4A51A69}"/>
              </a:ext>
            </a:extLst>
          </p:cNvPr>
          <p:cNvCxnSpPr>
            <a:cxnSpLocks/>
          </p:cNvCxnSpPr>
          <p:nvPr/>
        </p:nvCxnSpPr>
        <p:spPr>
          <a:xfrm flipH="1">
            <a:off x="2875153" y="2961172"/>
            <a:ext cx="6608653" cy="221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FA570-31C7-D44F-8651-637B559EFCE2}"/>
              </a:ext>
            </a:extLst>
          </p:cNvPr>
          <p:cNvSpPr txBox="1"/>
          <p:nvPr/>
        </p:nvSpPr>
        <p:spPr>
          <a:xfrm>
            <a:off x="8942173" y="2602901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Penile Processes</a:t>
            </a:r>
          </a:p>
        </p:txBody>
      </p:sp>
    </p:spTree>
    <p:extLst>
      <p:ext uri="{BB962C8B-B14F-4D97-AF65-F5344CB8AC3E}">
        <p14:creationId xmlns:p14="http://schemas.microsoft.com/office/powerpoint/2010/main" val="397444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C09B-2965-1343-99C2-C6C92CFEE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48587" y="1582181"/>
            <a:ext cx="6032978" cy="451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33FA4-A327-9B41-979C-82A8B1AE8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57159" y="1582181"/>
            <a:ext cx="6032978" cy="4518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5033C6-91F0-7F43-9481-26C8E80C2E28}"/>
              </a:ext>
            </a:extLst>
          </p:cNvPr>
          <p:cNvSpPr txBox="1"/>
          <p:nvPr/>
        </p:nvSpPr>
        <p:spPr>
          <a:xfrm>
            <a:off x="8942172" y="1722098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Panulirus</a:t>
            </a:r>
            <a:r>
              <a:rPr lang="en-US" b="1" i="1" dirty="0"/>
              <a:t> versicolor</a:t>
            </a:r>
            <a:endParaRPr lang="en-AU" dirty="0"/>
          </a:p>
          <a:p>
            <a:pPr algn="ctr"/>
            <a:r>
              <a:rPr lang="en-US" dirty="0"/>
              <a:t>Adult Female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4C0A3C-E5EB-B144-BE86-3E5E24480395}"/>
              </a:ext>
            </a:extLst>
          </p:cNvPr>
          <p:cNvCxnSpPr>
            <a:cxnSpLocks/>
          </p:cNvCxnSpPr>
          <p:nvPr/>
        </p:nvCxnSpPr>
        <p:spPr>
          <a:xfrm flipH="1">
            <a:off x="6644619" y="3841510"/>
            <a:ext cx="3206747" cy="6496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9C9328-7E36-FA43-AD2B-5D65BF482762}"/>
              </a:ext>
            </a:extLst>
          </p:cNvPr>
          <p:cNvCxnSpPr>
            <a:cxnSpLocks/>
          </p:cNvCxnSpPr>
          <p:nvPr/>
        </p:nvCxnSpPr>
        <p:spPr>
          <a:xfrm flipH="1" flipV="1">
            <a:off x="6472369" y="1898628"/>
            <a:ext cx="2801027" cy="6603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B6ADA1-1B27-BC4F-94DB-120C5C829CC3}"/>
              </a:ext>
            </a:extLst>
          </p:cNvPr>
          <p:cNvSpPr txBox="1"/>
          <p:nvPr/>
        </p:nvSpPr>
        <p:spPr>
          <a:xfrm>
            <a:off x="8942172" y="2379490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Softened Window </a:t>
            </a:r>
          </a:p>
          <a:p>
            <a:pPr algn="ctr"/>
            <a:r>
              <a:rPr lang="en-US" dirty="0"/>
              <a:t>(not clear)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BEB3B-C618-C54F-AD68-0F195B891E8D}"/>
              </a:ext>
            </a:extLst>
          </p:cNvPr>
          <p:cNvSpPr txBox="1"/>
          <p:nvPr/>
        </p:nvSpPr>
        <p:spPr>
          <a:xfrm>
            <a:off x="9060066" y="3640685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Egg Mass</a:t>
            </a:r>
          </a:p>
        </p:txBody>
      </p:sp>
    </p:spTree>
    <p:extLst>
      <p:ext uri="{BB962C8B-B14F-4D97-AF65-F5344CB8AC3E}">
        <p14:creationId xmlns:p14="http://schemas.microsoft.com/office/powerpoint/2010/main" val="405218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1" y="2254251"/>
            <a:ext cx="5867399" cy="4400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38200"/>
            <a:ext cx="5638800" cy="1314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A022C-7583-5146-846A-F2E4B12619AC}"/>
              </a:ext>
            </a:extLst>
          </p:cNvPr>
          <p:cNvSpPr txBox="1"/>
          <p:nvPr/>
        </p:nvSpPr>
        <p:spPr>
          <a:xfrm>
            <a:off x="10421957" y="4818862"/>
            <a:ext cx="15533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</a:rPr>
              <a:t>From: George, R.W. (2005) Comparative morphology and evolution of </a:t>
            </a:r>
            <a:r>
              <a:rPr lang="en-US" sz="1000" dirty="0" err="1">
                <a:latin typeface="Times New Roman" panose="02020603050405020304" pitchFamily="18" charset="0"/>
              </a:rPr>
              <a:t>thereproductive</a:t>
            </a:r>
            <a:r>
              <a:rPr lang="en-US" sz="1000" dirty="0">
                <a:latin typeface="Times New Roman" panose="02020603050405020304" pitchFamily="18" charset="0"/>
              </a:rPr>
              <a:t> structures in spiny lobsters, </a:t>
            </a:r>
            <a:r>
              <a:rPr lang="en-US" sz="1000" i="1" dirty="0" err="1">
                <a:latin typeface="Times New Roman" panose="02020603050405020304" pitchFamily="18" charset="0"/>
              </a:rPr>
              <a:t>Panulirus</a:t>
            </a:r>
            <a:r>
              <a:rPr lang="en-US" sz="1000" i="1" dirty="0">
                <a:latin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</a:rPr>
              <a:t>, New Zealand Journal of Marine and Freshwater Research, 39:3, 493-501, DOI: 10.1080/00288330.2005.9517328</a:t>
            </a:r>
          </a:p>
        </p:txBody>
      </p:sp>
    </p:spTree>
    <p:extLst>
      <p:ext uri="{BB962C8B-B14F-4D97-AF65-F5344CB8AC3E}">
        <p14:creationId xmlns:p14="http://schemas.microsoft.com/office/powerpoint/2010/main" val="41732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4" y="1724025"/>
            <a:ext cx="7799387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FDAAFF-94EC-0646-A11F-F7757B581026}"/>
              </a:ext>
            </a:extLst>
          </p:cNvPr>
          <p:cNvSpPr txBox="1"/>
          <p:nvPr/>
        </p:nvSpPr>
        <p:spPr>
          <a:xfrm>
            <a:off x="4792338" y="793214"/>
            <a:ext cx="311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Collection Sheet Template</a:t>
            </a:r>
          </a:p>
        </p:txBody>
      </p:sp>
    </p:spTree>
    <p:extLst>
      <p:ext uri="{BB962C8B-B14F-4D97-AF65-F5344CB8AC3E}">
        <p14:creationId xmlns:p14="http://schemas.microsoft.com/office/powerpoint/2010/main" val="20701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1988D-964A-5043-826E-A62424D9D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977900"/>
            <a:ext cx="10388600" cy="490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0894C-F486-8640-A09C-AD73D4937855}"/>
              </a:ext>
            </a:extLst>
          </p:cNvPr>
          <p:cNvSpPr txBox="1"/>
          <p:nvPr/>
        </p:nvSpPr>
        <p:spPr>
          <a:xfrm>
            <a:off x="4538137" y="319488"/>
            <a:ext cx="27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8800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119" y="681211"/>
            <a:ext cx="824411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Lobster Data Collection.</a:t>
            </a:r>
          </a:p>
          <a:p>
            <a:pPr lvl="0"/>
            <a:r>
              <a:rPr lang="en-US" sz="1600" b="1" dirty="0"/>
              <a:t>1. Carapace length</a:t>
            </a:r>
            <a:r>
              <a:rPr lang="en-US" sz="1600" dirty="0"/>
              <a:t> – Measure in mm from front of carapace behind the eyes to rear edge of the carapace.</a:t>
            </a:r>
          </a:p>
          <a:p>
            <a:pPr lvl="0"/>
            <a:r>
              <a:rPr lang="en-US" sz="1600" b="1" dirty="0"/>
              <a:t>2. Immature</a:t>
            </a:r>
            <a:r>
              <a:rPr lang="en-US" sz="1600" dirty="0"/>
              <a:t> – Underside of carapace (the sternum) has no obvious sexual features (no soft windows, </a:t>
            </a:r>
            <a:r>
              <a:rPr lang="en-US" sz="1600" dirty="0" err="1"/>
              <a:t>tarspot</a:t>
            </a:r>
            <a:r>
              <a:rPr lang="en-US" sz="1600" dirty="0"/>
              <a:t> or penile processes and the </a:t>
            </a:r>
            <a:r>
              <a:rPr lang="en-US" sz="1600" dirty="0" err="1"/>
              <a:t>pleopods</a:t>
            </a:r>
            <a:r>
              <a:rPr lang="en-US" sz="1600" dirty="0"/>
              <a:t> (swimming fins on both sides under the tail) have no  </a:t>
            </a:r>
            <a:r>
              <a:rPr lang="en-US" sz="1600" dirty="0" err="1"/>
              <a:t>endopodites</a:t>
            </a:r>
            <a:r>
              <a:rPr lang="en-US" sz="1600" dirty="0"/>
              <a:t> (small inside fins for holding eggs).</a:t>
            </a:r>
          </a:p>
          <a:p>
            <a:pPr lvl="0"/>
            <a:r>
              <a:rPr lang="en-US" sz="1600" b="1" dirty="0"/>
              <a:t>3. Immature Male</a:t>
            </a:r>
            <a:r>
              <a:rPr lang="en-US" sz="1600" dirty="0"/>
              <a:t> – Small penile processes are developing at the back of the sternum, and the </a:t>
            </a:r>
            <a:r>
              <a:rPr lang="en-US" sz="1600" dirty="0" err="1"/>
              <a:t>pleopods</a:t>
            </a:r>
            <a:r>
              <a:rPr lang="en-US" sz="1600" dirty="0"/>
              <a:t> (swimming fins under the tail) and the </a:t>
            </a:r>
            <a:r>
              <a:rPr lang="en-US" sz="1600" dirty="0" err="1"/>
              <a:t>pleopods</a:t>
            </a:r>
            <a:r>
              <a:rPr lang="en-US" sz="1600" dirty="0"/>
              <a:t> (swimming fins under the tail) have no  </a:t>
            </a:r>
            <a:r>
              <a:rPr lang="en-US" sz="1600" dirty="0" err="1"/>
              <a:t>endopodites</a:t>
            </a:r>
            <a:r>
              <a:rPr lang="en-US" sz="1600" dirty="0"/>
              <a:t> (small inside fin for holding eggs).</a:t>
            </a:r>
          </a:p>
          <a:p>
            <a:pPr lvl="0"/>
            <a:r>
              <a:rPr lang="en-US" sz="1600" b="1" dirty="0"/>
              <a:t>4. Adult Male</a:t>
            </a:r>
            <a:r>
              <a:rPr lang="en-US" sz="1600" dirty="0"/>
              <a:t> – Penile process has grown to full size and the </a:t>
            </a:r>
            <a:r>
              <a:rPr lang="en-US" sz="1600" dirty="0" err="1"/>
              <a:t>pleopods</a:t>
            </a:r>
            <a:r>
              <a:rPr lang="en-US" sz="1600" dirty="0"/>
              <a:t> (swimming fins under the tail) have no  </a:t>
            </a:r>
            <a:r>
              <a:rPr lang="en-US" sz="1600" dirty="0" err="1"/>
              <a:t>endopodites</a:t>
            </a:r>
            <a:r>
              <a:rPr lang="en-US" sz="1600" dirty="0"/>
              <a:t> (small inside fin for holding eggs).</a:t>
            </a:r>
          </a:p>
          <a:p>
            <a:pPr lvl="0"/>
            <a:r>
              <a:rPr lang="en-US" sz="1600" b="1" dirty="0"/>
              <a:t>5. Immature Female</a:t>
            </a:r>
            <a:r>
              <a:rPr lang="en-US" sz="1600" dirty="0"/>
              <a:t> – Soft windows (darker or less colored patches) developing and the </a:t>
            </a:r>
            <a:r>
              <a:rPr lang="en-US" sz="1600" dirty="0" err="1"/>
              <a:t>pleopods</a:t>
            </a:r>
            <a:r>
              <a:rPr lang="en-US" sz="1600" dirty="0"/>
              <a:t> (swimming fins under the tail) have </a:t>
            </a:r>
            <a:r>
              <a:rPr lang="en-US" sz="1600" dirty="0" err="1"/>
              <a:t>endopodites</a:t>
            </a:r>
            <a:r>
              <a:rPr lang="en-US" sz="1600" dirty="0"/>
              <a:t> (small inside fin for holding eggs) but the </a:t>
            </a:r>
            <a:r>
              <a:rPr lang="en-US" sz="1600" dirty="0" err="1"/>
              <a:t>endopodites</a:t>
            </a:r>
            <a:r>
              <a:rPr lang="en-US" sz="1600" dirty="0"/>
              <a:t> have little or no hairy covering (setae).</a:t>
            </a:r>
          </a:p>
          <a:p>
            <a:pPr lvl="0"/>
            <a:r>
              <a:rPr lang="en-US" sz="1600" b="1" dirty="0"/>
              <a:t>6. Adult Female</a:t>
            </a:r>
            <a:r>
              <a:rPr lang="en-US" sz="1600" dirty="0"/>
              <a:t> (Any of the following characteristics):</a:t>
            </a:r>
          </a:p>
          <a:p>
            <a:pPr lvl="1"/>
            <a:r>
              <a:rPr lang="en-US" sz="1600" dirty="0"/>
              <a:t>a. Fully developed soft windows (darker or less colored patches) are obvious near the rear of the sternum, </a:t>
            </a:r>
            <a:r>
              <a:rPr lang="en-US" sz="1600" dirty="0" err="1"/>
              <a:t>endopodites</a:t>
            </a:r>
            <a:r>
              <a:rPr lang="en-US" sz="1600" dirty="0"/>
              <a:t> inside the </a:t>
            </a:r>
            <a:r>
              <a:rPr lang="en-US" sz="1600" dirty="0" err="1"/>
              <a:t>pleopods</a:t>
            </a:r>
            <a:r>
              <a:rPr lang="en-US" sz="1600" dirty="0"/>
              <a:t> (swimming fins) may or may not be hairy (have setae).</a:t>
            </a:r>
          </a:p>
          <a:p>
            <a:pPr lvl="1"/>
            <a:r>
              <a:rPr lang="en-US" sz="1600" dirty="0"/>
              <a:t>b. </a:t>
            </a:r>
            <a:r>
              <a:rPr lang="en-US" sz="1600" dirty="0" err="1"/>
              <a:t>Tarspot</a:t>
            </a:r>
            <a:r>
              <a:rPr lang="en-US" sz="1600" dirty="0"/>
              <a:t> at the rear of the sternum showing mating has occurred, normally the </a:t>
            </a:r>
            <a:r>
              <a:rPr lang="en-US" sz="1600" dirty="0" err="1"/>
              <a:t>endopodites</a:t>
            </a:r>
            <a:r>
              <a:rPr lang="en-US" sz="1600" dirty="0"/>
              <a:t> will now have a hairy covering (setae) ready for the eggs to be attached and fertilized.</a:t>
            </a:r>
          </a:p>
          <a:p>
            <a:pPr lvl="1"/>
            <a:r>
              <a:rPr lang="en-US" sz="1600" dirty="0"/>
              <a:t>c. Berried female carrying eggs under the tail, there may also be some remnant of a </a:t>
            </a:r>
            <a:r>
              <a:rPr lang="en-US" sz="1600" dirty="0" err="1"/>
              <a:t>tarspot</a:t>
            </a:r>
            <a:r>
              <a:rPr lang="en-US" sz="1600" dirty="0"/>
              <a:t> still in place, and soft windows (darker or less colored patches) should be visible on the sternum.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09562-949A-3645-926E-F666A2B40927}"/>
              </a:ext>
            </a:extLst>
          </p:cNvPr>
          <p:cNvSpPr txBox="1"/>
          <p:nvPr/>
        </p:nvSpPr>
        <p:spPr>
          <a:xfrm>
            <a:off x="4318613" y="144368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Collection Protocols</a:t>
            </a:r>
          </a:p>
        </p:txBody>
      </p:sp>
    </p:spTree>
    <p:extLst>
      <p:ext uri="{BB962C8B-B14F-4D97-AF65-F5344CB8AC3E}">
        <p14:creationId xmlns:p14="http://schemas.microsoft.com/office/powerpoint/2010/main" val="6382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1" y="228601"/>
            <a:ext cx="4114323" cy="3090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1" y="3355457"/>
            <a:ext cx="4973951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1" y="5711414"/>
            <a:ext cx="4038601" cy="660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838201"/>
            <a:ext cx="3906266" cy="4503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69809"/>
            <a:ext cx="3124200" cy="5955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98FCB-DE84-EB49-A6B1-5AD727062C00}"/>
              </a:ext>
            </a:extLst>
          </p:cNvPr>
          <p:cNvSpPr txBox="1"/>
          <p:nvPr/>
        </p:nvSpPr>
        <p:spPr>
          <a:xfrm>
            <a:off x="10421957" y="4818862"/>
            <a:ext cx="15533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</a:rPr>
              <a:t>From: George, R.W. (2005) Comparative morphology and evolution of </a:t>
            </a:r>
            <a:r>
              <a:rPr lang="en-US" sz="1000" dirty="0" err="1">
                <a:latin typeface="Times New Roman" panose="02020603050405020304" pitchFamily="18" charset="0"/>
              </a:rPr>
              <a:t>thereproductive</a:t>
            </a:r>
            <a:r>
              <a:rPr lang="en-US" sz="1000" dirty="0">
                <a:latin typeface="Times New Roman" panose="02020603050405020304" pitchFamily="18" charset="0"/>
              </a:rPr>
              <a:t> structures in spiny lobsters, </a:t>
            </a:r>
            <a:r>
              <a:rPr lang="en-US" sz="1000" i="1" dirty="0" err="1">
                <a:latin typeface="Times New Roman" panose="02020603050405020304" pitchFamily="18" charset="0"/>
              </a:rPr>
              <a:t>Panulirus</a:t>
            </a:r>
            <a:r>
              <a:rPr lang="en-US" sz="1000" i="1" dirty="0">
                <a:latin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</a:rPr>
              <a:t>, New Zealand Journal of Marine and Freshwater Research, 39:3, 493-501, DOI: 10.1080/00288330.2005.9517328</a:t>
            </a:r>
          </a:p>
        </p:txBody>
      </p:sp>
    </p:spTree>
    <p:extLst>
      <p:ext uri="{BB962C8B-B14F-4D97-AF65-F5344CB8AC3E}">
        <p14:creationId xmlns:p14="http://schemas.microsoft.com/office/powerpoint/2010/main" val="7736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1524001"/>
            <a:ext cx="4343549" cy="4130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57200"/>
            <a:ext cx="3738411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78FA7-D199-E742-8E47-97AC1A6FD5C9}"/>
              </a:ext>
            </a:extLst>
          </p:cNvPr>
          <p:cNvSpPr txBox="1"/>
          <p:nvPr/>
        </p:nvSpPr>
        <p:spPr>
          <a:xfrm>
            <a:off x="199373" y="4862929"/>
            <a:ext cx="15533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</a:rPr>
              <a:t>From: George, R.W. (2005) Comparative morphology and evolution of </a:t>
            </a:r>
            <a:r>
              <a:rPr lang="en-US" sz="1000" dirty="0" err="1">
                <a:latin typeface="Times New Roman" panose="02020603050405020304" pitchFamily="18" charset="0"/>
              </a:rPr>
              <a:t>thereproductive</a:t>
            </a:r>
            <a:r>
              <a:rPr lang="en-US" sz="1000" dirty="0">
                <a:latin typeface="Times New Roman" panose="02020603050405020304" pitchFamily="18" charset="0"/>
              </a:rPr>
              <a:t> structures in spiny lobsters, </a:t>
            </a:r>
            <a:r>
              <a:rPr lang="en-US" sz="1000" i="1" dirty="0" err="1">
                <a:latin typeface="Times New Roman" panose="02020603050405020304" pitchFamily="18" charset="0"/>
              </a:rPr>
              <a:t>Panulirus</a:t>
            </a:r>
            <a:r>
              <a:rPr lang="en-US" sz="1000" i="1" dirty="0">
                <a:latin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</a:rPr>
              <a:t>, New Zealand Journal of Marine and Freshwater Research, 39:3, 493-501, DOI: 10.1080/00288330.2005.9517328</a:t>
            </a:r>
          </a:p>
        </p:txBody>
      </p:sp>
    </p:spTree>
    <p:extLst>
      <p:ext uri="{BB962C8B-B14F-4D97-AF65-F5344CB8AC3E}">
        <p14:creationId xmlns:p14="http://schemas.microsoft.com/office/powerpoint/2010/main" val="34881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288" y="412332"/>
            <a:ext cx="8762113" cy="3473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43" y="4191000"/>
            <a:ext cx="4191000" cy="2537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9EAA4-658E-FB42-A8E5-FA6300F8B6C9}"/>
              </a:ext>
            </a:extLst>
          </p:cNvPr>
          <p:cNvSpPr txBox="1"/>
          <p:nvPr/>
        </p:nvSpPr>
        <p:spPr>
          <a:xfrm>
            <a:off x="10421957" y="4818862"/>
            <a:ext cx="15533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</a:rPr>
              <a:t>From: George, R.W. (2005) Comparative morphology and evolution of </a:t>
            </a:r>
            <a:r>
              <a:rPr lang="en-US" sz="1000" dirty="0" err="1">
                <a:latin typeface="Times New Roman" panose="02020603050405020304" pitchFamily="18" charset="0"/>
              </a:rPr>
              <a:t>thereproductive</a:t>
            </a:r>
            <a:r>
              <a:rPr lang="en-US" sz="1000" dirty="0">
                <a:latin typeface="Times New Roman" panose="02020603050405020304" pitchFamily="18" charset="0"/>
              </a:rPr>
              <a:t> structures in spiny lobsters, </a:t>
            </a:r>
            <a:r>
              <a:rPr lang="en-US" sz="1000" i="1" dirty="0" err="1">
                <a:latin typeface="Times New Roman" panose="02020603050405020304" pitchFamily="18" charset="0"/>
              </a:rPr>
              <a:t>Panulirus</a:t>
            </a:r>
            <a:r>
              <a:rPr lang="en-US" sz="1000" i="1" dirty="0">
                <a:latin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</a:rPr>
              <a:t>, New Zealand Journal of Marine and Freshwater Research, 39:3, 493-501, DOI: 10.1080/00288330.2005.9517328</a:t>
            </a:r>
          </a:p>
        </p:txBody>
      </p:sp>
    </p:spTree>
    <p:extLst>
      <p:ext uri="{BB962C8B-B14F-4D97-AF65-F5344CB8AC3E}">
        <p14:creationId xmlns:p14="http://schemas.microsoft.com/office/powerpoint/2010/main" val="35232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1" y="304800"/>
            <a:ext cx="4159139" cy="5966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742" y="304800"/>
            <a:ext cx="4402258" cy="5966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B451A-F55B-8C43-8ED1-36F8317931F8}"/>
              </a:ext>
            </a:extLst>
          </p:cNvPr>
          <p:cNvSpPr txBox="1"/>
          <p:nvPr/>
        </p:nvSpPr>
        <p:spPr>
          <a:xfrm>
            <a:off x="10638622" y="4995131"/>
            <a:ext cx="15533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</a:rPr>
              <a:t>From: George, R.W. (2005) Comparative morphology and evolution of </a:t>
            </a:r>
            <a:r>
              <a:rPr lang="en-US" sz="1000" dirty="0" err="1">
                <a:latin typeface="Times New Roman" panose="02020603050405020304" pitchFamily="18" charset="0"/>
              </a:rPr>
              <a:t>thereproductive</a:t>
            </a:r>
            <a:r>
              <a:rPr lang="en-US" sz="1000" dirty="0">
                <a:latin typeface="Times New Roman" panose="02020603050405020304" pitchFamily="18" charset="0"/>
              </a:rPr>
              <a:t> structures in spiny lobsters, </a:t>
            </a:r>
            <a:r>
              <a:rPr lang="en-US" sz="1000" i="1" dirty="0" err="1">
                <a:latin typeface="Times New Roman" panose="02020603050405020304" pitchFamily="18" charset="0"/>
              </a:rPr>
              <a:t>Panulirus</a:t>
            </a:r>
            <a:r>
              <a:rPr lang="en-US" sz="1000" i="1" dirty="0">
                <a:latin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</a:rPr>
              <a:t>, New Zealand Journal of Marine and Freshwater Research, 39:3, 493-501, DOI: 10.1080/00288330.2005.9517328</a:t>
            </a:r>
          </a:p>
        </p:txBody>
      </p:sp>
    </p:spTree>
    <p:extLst>
      <p:ext uri="{BB962C8B-B14F-4D97-AF65-F5344CB8AC3E}">
        <p14:creationId xmlns:p14="http://schemas.microsoft.com/office/powerpoint/2010/main" val="26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1" y="151929"/>
            <a:ext cx="4495799" cy="6667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3324E-3002-8045-BAA5-FB93E315CF49}"/>
              </a:ext>
            </a:extLst>
          </p:cNvPr>
          <p:cNvSpPr txBox="1"/>
          <p:nvPr/>
        </p:nvSpPr>
        <p:spPr>
          <a:xfrm>
            <a:off x="10135518" y="4785811"/>
            <a:ext cx="15533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</a:rPr>
              <a:t>From: George, R.W. (2005) Comparative morphology and evolution of </a:t>
            </a:r>
            <a:r>
              <a:rPr lang="en-US" sz="1000" dirty="0" err="1">
                <a:latin typeface="Times New Roman" panose="02020603050405020304" pitchFamily="18" charset="0"/>
              </a:rPr>
              <a:t>thereproductive</a:t>
            </a:r>
            <a:r>
              <a:rPr lang="en-US" sz="1000" dirty="0">
                <a:latin typeface="Times New Roman" panose="02020603050405020304" pitchFamily="18" charset="0"/>
              </a:rPr>
              <a:t> structures in spiny lobsters, </a:t>
            </a:r>
            <a:r>
              <a:rPr lang="en-US" sz="1000" i="1" dirty="0" err="1">
                <a:latin typeface="Times New Roman" panose="02020603050405020304" pitchFamily="18" charset="0"/>
              </a:rPr>
              <a:t>Panulirus</a:t>
            </a:r>
            <a:r>
              <a:rPr lang="en-US" sz="1000" i="1" dirty="0">
                <a:latin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</a:rPr>
              <a:t>, New Zealand Journal of Marine and Freshwater Research, 39:3, 493-501, DOI: 10.1080/00288330.2005.9517328</a:t>
            </a:r>
          </a:p>
        </p:txBody>
      </p:sp>
    </p:spTree>
    <p:extLst>
      <p:ext uri="{BB962C8B-B14F-4D97-AF65-F5344CB8AC3E}">
        <p14:creationId xmlns:p14="http://schemas.microsoft.com/office/powerpoint/2010/main" val="26174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BAD6C-CBBC-4D47-88D1-E8F31F5B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57108" y="1059231"/>
            <a:ext cx="5296075" cy="39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E29CCB-1A9F-0149-85F1-7829C88E0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09617" y="1059231"/>
            <a:ext cx="5296075" cy="39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A4473-0BB8-4A46-BC65-C10AE3B41FB8}"/>
              </a:ext>
            </a:extLst>
          </p:cNvPr>
          <p:cNvSpPr txBox="1"/>
          <p:nvPr/>
        </p:nvSpPr>
        <p:spPr>
          <a:xfrm>
            <a:off x="9189514" y="1867242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Panulirus</a:t>
            </a:r>
            <a:r>
              <a:rPr lang="en-US" b="1" i="1" dirty="0"/>
              <a:t> </a:t>
            </a:r>
            <a:r>
              <a:rPr lang="en-US" b="1" i="1" dirty="0" err="1"/>
              <a:t>pencilatus</a:t>
            </a:r>
            <a:endParaRPr lang="en-AU" dirty="0"/>
          </a:p>
          <a:p>
            <a:pPr algn="ctr"/>
            <a:r>
              <a:rPr lang="en-US" dirty="0"/>
              <a:t>Adult Male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D0552-9E7B-9849-82FC-B77A7E59AE25}"/>
              </a:ext>
            </a:extLst>
          </p:cNvPr>
          <p:cNvCxnSpPr>
            <a:cxnSpLocks/>
          </p:cNvCxnSpPr>
          <p:nvPr/>
        </p:nvCxnSpPr>
        <p:spPr>
          <a:xfrm flipH="1">
            <a:off x="6549082" y="2882905"/>
            <a:ext cx="2842053" cy="10218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0EDE02-143B-7645-AB02-9555ACE1CB60}"/>
              </a:ext>
            </a:extLst>
          </p:cNvPr>
          <p:cNvCxnSpPr>
            <a:cxnSpLocks/>
          </p:cNvCxnSpPr>
          <p:nvPr/>
        </p:nvCxnSpPr>
        <p:spPr>
          <a:xfrm flipH="1">
            <a:off x="5222790" y="2882905"/>
            <a:ext cx="4168345" cy="9147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DC7C59-1FBE-FD4E-922C-2599467BDDF6}"/>
              </a:ext>
            </a:extLst>
          </p:cNvPr>
          <p:cNvSpPr txBox="1"/>
          <p:nvPr/>
        </p:nvSpPr>
        <p:spPr>
          <a:xfrm>
            <a:off x="8942173" y="2602901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Penile Processes</a:t>
            </a:r>
          </a:p>
        </p:txBody>
      </p:sp>
    </p:spTree>
    <p:extLst>
      <p:ext uri="{BB962C8B-B14F-4D97-AF65-F5344CB8AC3E}">
        <p14:creationId xmlns:p14="http://schemas.microsoft.com/office/powerpoint/2010/main" val="423511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238EB-1CCC-EF44-B5AC-A03446539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10865" y="1754468"/>
            <a:ext cx="5455789" cy="40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29CA3D-3C78-584C-A5F0-5CB1EEBFD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11122" y="1754468"/>
            <a:ext cx="5455789" cy="4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D7ED04-2D00-DB48-829F-A0528EB5FD53}"/>
              </a:ext>
            </a:extLst>
          </p:cNvPr>
          <p:cNvSpPr txBox="1"/>
          <p:nvPr/>
        </p:nvSpPr>
        <p:spPr>
          <a:xfrm>
            <a:off x="9440564" y="1006556"/>
            <a:ext cx="25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Panulirus</a:t>
            </a:r>
            <a:r>
              <a:rPr lang="en-US" b="1" i="1" dirty="0"/>
              <a:t> </a:t>
            </a:r>
            <a:r>
              <a:rPr lang="en-US" b="1" i="1" dirty="0" err="1"/>
              <a:t>pencilatus</a:t>
            </a:r>
            <a:endParaRPr lang="en-AU" dirty="0"/>
          </a:p>
          <a:p>
            <a:pPr algn="ctr"/>
            <a:r>
              <a:rPr lang="en-US" dirty="0"/>
              <a:t>Adult Female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466B34-7CC7-3A43-AF4C-B5DA60739843}"/>
              </a:ext>
            </a:extLst>
          </p:cNvPr>
          <p:cNvCxnSpPr>
            <a:cxnSpLocks/>
          </p:cNvCxnSpPr>
          <p:nvPr/>
        </p:nvCxnSpPr>
        <p:spPr>
          <a:xfrm flipH="1">
            <a:off x="6096003" y="2197238"/>
            <a:ext cx="3122379" cy="29146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7A4B4C-05B8-024A-8123-4309A200AFC0}"/>
              </a:ext>
            </a:extLst>
          </p:cNvPr>
          <p:cNvCxnSpPr>
            <a:cxnSpLocks/>
          </p:cNvCxnSpPr>
          <p:nvPr/>
        </p:nvCxnSpPr>
        <p:spPr>
          <a:xfrm flipH="1">
            <a:off x="5885936" y="2757090"/>
            <a:ext cx="3909831" cy="28537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125337-DD2E-E24C-8825-41CF7FA18381}"/>
              </a:ext>
            </a:extLst>
          </p:cNvPr>
          <p:cNvCxnSpPr>
            <a:cxnSpLocks/>
          </p:cNvCxnSpPr>
          <p:nvPr/>
        </p:nvCxnSpPr>
        <p:spPr>
          <a:xfrm flipH="1">
            <a:off x="1997678" y="1828639"/>
            <a:ext cx="6825430" cy="285489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631500-792B-BC43-B2EE-5C5D66D97161}"/>
              </a:ext>
            </a:extLst>
          </p:cNvPr>
          <p:cNvSpPr txBox="1"/>
          <p:nvPr/>
        </p:nvSpPr>
        <p:spPr>
          <a:xfrm>
            <a:off x="9218382" y="2376934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Remains of </a:t>
            </a:r>
            <a:r>
              <a:rPr lang="en-US" dirty="0" err="1"/>
              <a:t>tarspot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93F6A-DFBC-4144-870C-6D3685B61A2A}"/>
              </a:ext>
            </a:extLst>
          </p:cNvPr>
          <p:cNvSpPr txBox="1"/>
          <p:nvPr/>
        </p:nvSpPr>
        <p:spPr>
          <a:xfrm>
            <a:off x="8795253" y="1888862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Softened window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EB9B6A-6183-2249-B753-606671618B35}"/>
              </a:ext>
            </a:extLst>
          </p:cNvPr>
          <p:cNvSpPr txBox="1"/>
          <p:nvPr/>
        </p:nvSpPr>
        <p:spPr>
          <a:xfrm>
            <a:off x="8517828" y="1417231"/>
            <a:ext cx="110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Egg mass</a:t>
            </a:r>
          </a:p>
        </p:txBody>
      </p:sp>
    </p:spTree>
    <p:extLst>
      <p:ext uri="{BB962C8B-B14F-4D97-AF65-F5344CB8AC3E}">
        <p14:creationId xmlns:p14="http://schemas.microsoft.com/office/powerpoint/2010/main" val="185630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659</Words>
  <Application>Microsoft Macintosh PowerPoint</Application>
  <PresentationFormat>Widescreen</PresentationFormat>
  <Paragraphs>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Lobster Data Collection  Jeremy Prince January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Lobster Data Requirements</dc:title>
  <dc:creator>Jeremy Prince</dc:creator>
  <cp:lastModifiedBy>Jeremy Prince</cp:lastModifiedBy>
  <cp:revision>11</cp:revision>
  <dcterms:created xsi:type="dcterms:W3CDTF">2020-07-24T04:48:21Z</dcterms:created>
  <dcterms:modified xsi:type="dcterms:W3CDTF">2021-01-29T05:44:05Z</dcterms:modified>
</cp:coreProperties>
</file>